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92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5" r:id="rId8"/>
    <p:sldId id="266" r:id="rId9"/>
    <p:sldId id="261" r:id="rId10"/>
    <p:sldId id="262" r:id="rId11"/>
    <p:sldId id="263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9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46113" y="1447800"/>
            <a:ext cx="7851775" cy="3200400"/>
          </a:xfrm>
          <a:prstGeom prst="rect">
            <a:avLst/>
          </a:prstGeom>
          <a:noFill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813" y="1537447"/>
            <a:ext cx="7826281" cy="1627093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813" y="3218329"/>
            <a:ext cx="7826281" cy="86061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 2" pitchFamily="18" charset="2"/>
              <a:buNone/>
              <a:defRPr sz="18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2B6F6-9E7B-1743-915A-554DA23D762E}" type="datetimeFigureOut">
              <a:rPr lang="en-US" smtClean="0"/>
              <a:pPr/>
              <a:t>5/15/14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59F5F-C3EC-1842-B6EF-A495077AF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2856" y="1600200"/>
            <a:ext cx="3931920" cy="56673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792" y="457200"/>
            <a:ext cx="3474720" cy="510235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2856" y="2240280"/>
            <a:ext cx="3931920" cy="210312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2B6F6-9E7B-1743-915A-554DA23D762E}" type="datetimeFigureOut">
              <a:rPr lang="en-US" smtClean="0"/>
              <a:pPr/>
              <a:t>5/15/14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59F5F-C3EC-1842-B6EF-A495077AFC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8577263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</p:spPr>
        <p:txBody>
          <a:bodyPr anchor="t" anchorCtr="0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2B6F6-9E7B-1743-915A-554DA23D762E}" type="datetimeFigureOut">
              <a:rPr lang="en-US" smtClean="0"/>
              <a:pPr/>
              <a:t>5/15/14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2582-9FC8-4B1B-8456-B27CC842DEE2}" type="slidenum">
              <a:rPr/>
              <a:pPr/>
              <a:t>‹#›</a:t>
            </a:fld>
            <a:endParaRPr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4745038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</p:spPr>
        <p:txBody>
          <a:bodyPr anchor="t" anchorCtr="0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2B6F6-9E7B-1743-915A-554DA23D762E}" type="datetimeFigureOut">
              <a:rPr lang="en-US" smtClean="0"/>
              <a:pPr/>
              <a:t>5/15/14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59F5F-C3EC-1842-B6EF-A495077AFC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575" y="5563458"/>
            <a:ext cx="3931920" cy="652462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2B6F6-9E7B-1743-915A-554DA23D762E}" type="datetimeFigureOut">
              <a:rPr lang="en-US" smtClean="0"/>
              <a:pPr/>
              <a:t>5/15/14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59F5F-C3EC-1842-B6EF-A495077AFC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Media Placeholder 11"/>
          <p:cNvSpPr>
            <a:spLocks noGrp="1"/>
          </p:cNvSpPr>
          <p:nvPr>
            <p:ph type="media" sz="quarter" idx="14"/>
          </p:nvPr>
        </p:nvSpPr>
        <p:spPr>
          <a:xfrm>
            <a:off x="282575" y="458788"/>
            <a:ext cx="8577263" cy="3849624"/>
          </a:xfrm>
          <a:noFill/>
          <a:ln w="44450">
            <a:solidFill>
              <a:schemeClr val="bg1"/>
            </a:solidFill>
            <a:miter lim="800000"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media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2B6F6-9E7B-1743-915A-554DA23D762E}" type="datetimeFigureOut">
              <a:rPr lang="en-US" smtClean="0"/>
              <a:pPr/>
              <a:t>5/15/14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59F5F-C3EC-1842-B6EF-A495077AFC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458788"/>
            <a:ext cx="1447800" cy="5792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1350" y="458788"/>
            <a:ext cx="6521450" cy="5792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2B6F6-9E7B-1743-915A-554DA23D762E}" type="datetimeFigureOut">
              <a:rPr lang="en-US" smtClean="0"/>
              <a:pPr/>
              <a:t>5/15/14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59F5F-C3EC-1842-B6EF-A495077AFC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2B6F6-9E7B-1743-915A-554DA23D762E}" type="datetimeFigureOut">
              <a:rPr lang="en-US" smtClean="0"/>
              <a:pPr/>
              <a:t>5/15/14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59F5F-C3EC-1842-B6EF-A495077AFC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Freeform 1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371725" y="381000"/>
            <a:ext cx="4400550" cy="3048000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350" y="4146363"/>
            <a:ext cx="7856538" cy="1470025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50" y="5620871"/>
            <a:ext cx="7856538" cy="61408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2B6F6-9E7B-1743-915A-554DA23D762E}" type="datetimeFigureOut">
              <a:rPr lang="en-US" smtClean="0"/>
              <a:pPr/>
              <a:t>5/15/14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59F5F-C3EC-1842-B6EF-A495077AF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17059"/>
            <a:ext cx="7772400" cy="165506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662979"/>
            <a:ext cx="7772400" cy="1500187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ctr" defTabSz="914400" rtl="0" eaLnBrk="1" latinLnBrk="0" hangingPunct="1">
              <a:lnSpc>
                <a:spcPts val="2000"/>
              </a:lnSpc>
              <a:spcBef>
                <a:spcPts val="2000"/>
              </a:spcBef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2B6F6-9E7B-1743-915A-554DA23D762E}" type="datetimeFigureOut">
              <a:rPr lang="en-US" smtClean="0"/>
              <a:pPr/>
              <a:t>5/15/14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59F5F-C3EC-1842-B6EF-A495077AF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1350" y="1600200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9501" y="1600200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2B6F6-9E7B-1743-915A-554DA23D762E}" type="datetimeFigureOut">
              <a:rPr lang="en-US" smtClean="0"/>
              <a:pPr/>
              <a:t>5/15/14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59F5F-C3EC-1842-B6EF-A495077AFC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Freeform 1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350" y="1532964"/>
            <a:ext cx="3749040" cy="83371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50" y="2362200"/>
            <a:ext cx="3749040" cy="3889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2601" y="1532964"/>
            <a:ext cx="3749040" cy="83371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2601" y="2362200"/>
            <a:ext cx="3749040" cy="3889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2B6F6-9E7B-1743-915A-554DA23D762E}" type="datetimeFigureOut">
              <a:rPr lang="en-US" smtClean="0"/>
              <a:pPr/>
              <a:t>5/15/14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59F5F-C3EC-1842-B6EF-A495077AFC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2B6F6-9E7B-1743-915A-554DA23D762E}" type="datetimeFigureOut">
              <a:rPr lang="en-US" smtClean="0"/>
              <a:pPr/>
              <a:t>5/15/14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59F5F-C3EC-1842-B6EF-A495077AFC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Freeform 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Freeform 11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Freeform 12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2B6F6-9E7B-1743-915A-554DA23D762E}" type="datetimeFigureOut">
              <a:rPr lang="en-US" smtClean="0"/>
              <a:pPr/>
              <a:t>5/15/14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59F5F-C3EC-1842-B6EF-A495077AF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340" y="802910"/>
            <a:ext cx="3474720" cy="116205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2010" y="449705"/>
            <a:ext cx="3931920" cy="57813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340" y="2057399"/>
            <a:ext cx="3474720" cy="37338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2B6F6-9E7B-1743-915A-554DA23D762E}" type="datetimeFigureOut">
              <a:rPr lang="en-US" smtClean="0"/>
              <a:pPr/>
              <a:t>5/15/14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59F5F-C3EC-1842-B6EF-A495077AFC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565" y="1600200"/>
            <a:ext cx="7878788" cy="4639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AB32B6F6-9E7B-1743-915A-554DA23D762E}" type="datetimeFigureOut">
              <a:rPr lang="en-US" smtClean="0"/>
              <a:pPr/>
              <a:t>5/15/14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D1D59F5F-C3EC-1842-B6EF-A495077AF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  <a:latin typeface="BlairMdITC TT Medium"/>
              </a:rPr>
              <a:t>Creative Clocks</a:t>
            </a:r>
            <a:endParaRPr lang="en-US" b="1" dirty="0">
              <a:solidFill>
                <a:srgbClr val="800000"/>
              </a:solidFill>
              <a:effectLst>
                <a:outerShdw blurRad="50800" dist="38100" dir="2700000" algn="tl" rotWithShape="0">
                  <a:schemeClr val="tx1">
                    <a:alpha val="43000"/>
                  </a:schemeClr>
                </a:outerShdw>
              </a:effectLst>
              <a:latin typeface="BlairMdITC TT Medium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Sculpture Class 2014</a:t>
            </a:r>
            <a:endParaRPr lang="en-US" dirty="0"/>
          </a:p>
        </p:txBody>
      </p:sp>
      <p:pic>
        <p:nvPicPr>
          <p:cNvPr id="4" name="Picture 3" descr="a067248a01295f538200c7906e034cc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276" y="4078940"/>
            <a:ext cx="1951295" cy="1768361"/>
          </a:xfrm>
          <a:prstGeom prst="rect">
            <a:avLst/>
          </a:prstGeom>
          <a:effectLst>
            <a:glow rad="101600">
              <a:schemeClr val="accent3">
                <a:alpha val="75000"/>
              </a:schemeClr>
            </a:glow>
            <a:reflection stA="50000" endPos="75000" dist="12700" dir="5400000" sy="-100000" algn="bl" rotWithShape="0"/>
            <a:softEdge rad="50800"/>
          </a:effectLst>
        </p:spPr>
      </p:pic>
      <p:pic>
        <p:nvPicPr>
          <p:cNvPr id="5" name="Picture 4" descr="7f1678a99e0493c20faa3e16de01c1c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048" y="4078940"/>
            <a:ext cx="1504234" cy="1768744"/>
          </a:xfrm>
          <a:prstGeom prst="rect">
            <a:avLst/>
          </a:prstGeom>
          <a:effectLst>
            <a:glow rad="101600">
              <a:schemeClr val="accent3">
                <a:alpha val="75000"/>
              </a:schemeClr>
            </a:glow>
            <a:reflection stA="50000" endPos="75000" dist="12700" dir="5400000" sy="-100000" algn="bl" rotWithShape="0"/>
            <a:softEdge rad="254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Things to Think About…</a:t>
            </a:r>
            <a:endParaRPr lang="en-US" dirty="0"/>
          </a:p>
        </p:txBody>
      </p:sp>
      <p:pic>
        <p:nvPicPr>
          <p:cNvPr id="4" name="Content Placeholder 3" descr="f080ecaa44c7cfb726af5afd2591dafb.jpg"/>
          <p:cNvPicPr>
            <a:picLocks noGrp="1" noChangeAspect="1"/>
          </p:cNvPicPr>
          <p:nvPr>
            <p:ph idx="1"/>
          </p:nvPr>
        </p:nvPicPr>
        <p:blipFill>
          <a:blip r:embed="rId2"/>
          <a:srcRect l="-54310" r="-54310"/>
          <a:stretch>
            <a:fillRect/>
          </a:stretch>
        </p:blipFill>
        <p:spPr>
          <a:xfrm>
            <a:off x="-743601" y="1949887"/>
            <a:ext cx="7253170" cy="4270855"/>
          </a:xfrm>
        </p:spPr>
      </p:pic>
      <p:sp>
        <p:nvSpPr>
          <p:cNvPr id="5" name="TextBox 4"/>
          <p:cNvSpPr txBox="1"/>
          <p:nvPr/>
        </p:nvSpPr>
        <p:spPr>
          <a:xfrm>
            <a:off x="5301410" y="2521427"/>
            <a:ext cx="3221339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/>
              </a:rPr>
              <a:t>* Color</a:t>
            </a:r>
          </a:p>
          <a:p>
            <a:endParaRPr lang="en-US" sz="2800" b="1" dirty="0" smtClean="0">
              <a:latin typeface="Arial"/>
            </a:endParaRPr>
          </a:p>
          <a:p>
            <a:r>
              <a:rPr lang="en-US" sz="2800" b="1" dirty="0" smtClean="0">
                <a:latin typeface="Arial"/>
              </a:rPr>
              <a:t>* Design</a:t>
            </a:r>
          </a:p>
          <a:p>
            <a:endParaRPr lang="en-US" sz="2800" b="1" dirty="0" smtClean="0">
              <a:latin typeface="Arial"/>
            </a:endParaRPr>
          </a:p>
          <a:p>
            <a:r>
              <a:rPr lang="en-US" sz="2800" b="1" dirty="0" smtClean="0">
                <a:latin typeface="Arial"/>
              </a:rPr>
              <a:t>* Interesting</a:t>
            </a:r>
          </a:p>
          <a:p>
            <a:endParaRPr lang="en-US" sz="2800" b="1" dirty="0" smtClean="0">
              <a:latin typeface="Arial"/>
            </a:endParaRPr>
          </a:p>
          <a:p>
            <a:r>
              <a:rPr lang="en-US" sz="2800" b="1" dirty="0" smtClean="0">
                <a:latin typeface="Arial"/>
              </a:rPr>
              <a:t>* Uniqueness</a:t>
            </a:r>
            <a:endParaRPr lang="en-US" sz="2800" b="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start?</a:t>
            </a:r>
            <a:endParaRPr lang="en-US" dirty="0"/>
          </a:p>
        </p:txBody>
      </p:sp>
      <p:pic>
        <p:nvPicPr>
          <p:cNvPr id="4" name="Content Placeholder 3" descr="736e1bffd24a7b0b72476abba6e55286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1963" r="-21963"/>
          <a:stretch>
            <a:fillRect/>
          </a:stretch>
        </p:blipFill>
        <p:spPr>
          <a:xfrm>
            <a:off x="324037" y="1600201"/>
            <a:ext cx="3846226" cy="2264758"/>
          </a:xfrm>
        </p:spPr>
      </p:pic>
      <p:sp>
        <p:nvSpPr>
          <p:cNvPr id="5" name="TextBox 4"/>
          <p:cNvSpPr txBox="1"/>
          <p:nvPr/>
        </p:nvSpPr>
        <p:spPr>
          <a:xfrm>
            <a:off x="1141274" y="5374133"/>
            <a:ext cx="7050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/>
              </a:rPr>
              <a:t>Think of a theme or object that you enjoy…. Animals, Sports, Music, etc.  </a:t>
            </a:r>
            <a:endParaRPr lang="en-US" sz="2400" b="1" dirty="0"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3965" y="1605213"/>
            <a:ext cx="2298047" cy="22597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3654" y="3276234"/>
            <a:ext cx="2024639" cy="2042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 Stuck?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with an artist. Below is examples for…</a:t>
            </a:r>
          </a:p>
          <a:p>
            <a:endParaRPr lang="en-US" sz="1000" dirty="0" smtClean="0"/>
          </a:p>
          <a:p>
            <a:pPr>
              <a:buNone/>
            </a:pPr>
            <a:r>
              <a:rPr lang="en-US" dirty="0" smtClean="0"/>
              <a:t>         Piet </a:t>
            </a:r>
            <a:r>
              <a:rPr lang="en-US" dirty="0" err="1" smtClean="0"/>
              <a:t>Modrian</a:t>
            </a:r>
            <a:r>
              <a:rPr lang="en-US" dirty="0" smtClean="0"/>
              <a:t>		            Salvador Dali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997" y="3382476"/>
            <a:ext cx="2680659" cy="26806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366" y="3382475"/>
            <a:ext cx="3574212" cy="26806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You Graded?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Sketches =  At least 3, with your thoughts and ideas </a:t>
            </a:r>
            <a:r>
              <a:rPr lang="en-US" smtClean="0"/>
              <a:t>on them.</a:t>
            </a:r>
          </a:p>
          <a:p>
            <a:r>
              <a:rPr lang="en-US" dirty="0" smtClean="0"/>
              <a:t>Creativity = Did you think “outside the box” to complete your idea.</a:t>
            </a:r>
          </a:p>
          <a:p>
            <a:r>
              <a:rPr lang="en-US" dirty="0" smtClean="0"/>
              <a:t>Uniqueness = How different is your idea from everyone </a:t>
            </a:r>
            <a:r>
              <a:rPr lang="en-US" dirty="0" err="1" smtClean="0"/>
              <a:t>elses</a:t>
            </a:r>
            <a:r>
              <a:rPr lang="en-US" dirty="0" smtClean="0"/>
              <a:t>.  </a:t>
            </a:r>
          </a:p>
          <a:p>
            <a:r>
              <a:rPr lang="en-US" dirty="0" smtClean="0"/>
              <a:t>Aesthetics = How it looks overall.  Does it capture the eye of your viewer?</a:t>
            </a:r>
          </a:p>
          <a:p>
            <a:r>
              <a:rPr lang="en-US" dirty="0" smtClean="0"/>
              <a:t>Effort = Did you work hard in class?  Did you spend time outside of class working on this as well?</a:t>
            </a:r>
          </a:p>
          <a:p>
            <a:r>
              <a:rPr lang="en-US" dirty="0" smtClean="0"/>
              <a:t>Craftsmanship = How neatly/skillfully finished your piece is.  </a:t>
            </a:r>
          </a:p>
          <a:p>
            <a:pPr lvl="1"/>
            <a:r>
              <a:rPr lang="en-US" dirty="0" err="1" smtClean="0"/>
              <a:t>Eg</a:t>
            </a:r>
            <a:r>
              <a:rPr lang="en-US" dirty="0" smtClean="0"/>
              <a:t>.  No glue showing, skillfully cut, no sharp edges, etc.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Task…</a:t>
            </a:r>
            <a:endParaRPr lang="en-US" dirty="0"/>
          </a:p>
        </p:txBody>
      </p:sp>
      <p:pic>
        <p:nvPicPr>
          <p:cNvPr id="4" name="Content Placeholder 3" descr="clock-0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4925" r="-34925"/>
          <a:stretch>
            <a:fillRect/>
          </a:stretch>
        </p:blipFill>
        <p:spPr>
          <a:xfrm>
            <a:off x="2069994" y="1817917"/>
            <a:ext cx="4878721" cy="2872718"/>
          </a:xfrm>
        </p:spPr>
      </p:pic>
      <p:sp>
        <p:nvSpPr>
          <p:cNvPr id="5" name="TextBox 4"/>
          <p:cNvSpPr txBox="1"/>
          <p:nvPr/>
        </p:nvSpPr>
        <p:spPr>
          <a:xfrm>
            <a:off x="1161143" y="5083237"/>
            <a:ext cx="66765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 Black"/>
              </a:rPr>
              <a:t>Is to design an all new functioning clock.</a:t>
            </a:r>
            <a:endParaRPr lang="en-US" sz="3200" dirty="0"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 are given the clock mechanism….</a:t>
            </a:r>
            <a:endParaRPr lang="en-US" dirty="0"/>
          </a:p>
        </p:txBody>
      </p:sp>
      <p:pic>
        <p:nvPicPr>
          <p:cNvPr id="4" name="Content Placeholder 3" descr="old-clock-mechanism-14647494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687" r="-6687"/>
          <a:stretch>
            <a:fillRect/>
          </a:stretch>
        </p:blipFill>
        <p:spPr>
          <a:xfrm>
            <a:off x="4156655" y="1839465"/>
            <a:ext cx="4616817" cy="2718502"/>
          </a:xfrm>
        </p:spPr>
      </p:pic>
      <p:pic>
        <p:nvPicPr>
          <p:cNvPr id="5" name="Picture 4" descr="cat-0003-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470" y="1839465"/>
            <a:ext cx="2800880" cy="27185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7258" y="5098054"/>
            <a:ext cx="88494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latin typeface="Arial"/>
              </a:rPr>
              <a:t>And need to use it in a creative fashion, using any material you like! The only limitation is your imagination. </a:t>
            </a:r>
            <a:endParaRPr lang="en-US" sz="2500" b="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I use?</a:t>
            </a:r>
            <a:endParaRPr lang="en-US" dirty="0"/>
          </a:p>
        </p:txBody>
      </p:sp>
      <p:pic>
        <p:nvPicPr>
          <p:cNvPr id="4" name="Content Placeholder 3" descr="2be9349715a7c86a5d490dbbba809884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3233" r="-63233"/>
          <a:stretch>
            <a:fillRect/>
          </a:stretch>
        </p:blipFill>
        <p:spPr>
          <a:xfrm>
            <a:off x="-1008884" y="1931479"/>
            <a:ext cx="5078382" cy="2990283"/>
          </a:xfrm>
          <a:effectLst>
            <a:reflection stA="16000" endPos="75000" dist="889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86562" y="5418697"/>
            <a:ext cx="8393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/>
              </a:rPr>
              <a:t>  Wood (</a:t>
            </a:r>
            <a:r>
              <a:rPr lang="en-US" sz="3200" dirty="0" smtClean="0">
                <a:latin typeface="Arial"/>
              </a:rPr>
              <a:t>Pre-cut or scrap),</a:t>
            </a:r>
            <a:r>
              <a:rPr lang="en-US" sz="3600" dirty="0" smtClean="0">
                <a:latin typeface="Arial"/>
              </a:rPr>
              <a:t> Trees or Sticks</a:t>
            </a:r>
            <a:endParaRPr lang="en-US" sz="3600" dirty="0">
              <a:latin typeface="Arial"/>
            </a:endParaRPr>
          </a:p>
        </p:txBody>
      </p:sp>
      <p:pic>
        <p:nvPicPr>
          <p:cNvPr id="6" name="Picture 5" descr="f4f3a614e8e0cc801d945cd17ab15c9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3517" y="1931478"/>
            <a:ext cx="3375172" cy="2990284"/>
          </a:xfrm>
          <a:prstGeom prst="rect">
            <a:avLst/>
          </a:prstGeom>
          <a:effectLst>
            <a:reflection stA="12000" endPos="75000" dist="88900" dir="5400000" sy="-100000" algn="bl" rotWithShape="0"/>
          </a:effectLst>
        </p:spPr>
      </p:pic>
      <p:pic>
        <p:nvPicPr>
          <p:cNvPr id="7" name="Picture 6" descr="f0d6da308fb02050e405ea09744b268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4828" y="1931479"/>
            <a:ext cx="1979180" cy="2990283"/>
          </a:xfrm>
          <a:prstGeom prst="rect">
            <a:avLst/>
          </a:prstGeom>
          <a:effectLst>
            <a:reflection stA="13000" endPos="75000" dist="762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Metal / Wire</a:t>
            </a:r>
            <a:endParaRPr lang="en-US" dirty="0"/>
          </a:p>
        </p:txBody>
      </p:sp>
      <p:pic>
        <p:nvPicPr>
          <p:cNvPr id="4" name="Content Placeholder 3" descr="c013070f084794c3acac93e0803ae5d5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2502" r="-32502"/>
          <a:stretch>
            <a:fillRect/>
          </a:stretch>
        </p:blipFill>
        <p:spPr>
          <a:xfrm>
            <a:off x="-36816" y="2281170"/>
            <a:ext cx="4596380" cy="2706468"/>
          </a:xfrm>
        </p:spPr>
      </p:pic>
      <p:pic>
        <p:nvPicPr>
          <p:cNvPr id="6" name="Picture 5" descr="58227b3408619f7df629629fac5724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6062" y="2281170"/>
            <a:ext cx="4066642" cy="27064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4534" y="5502964"/>
            <a:ext cx="8102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/>
              </a:rPr>
              <a:t>Keep in mind….I have wire, but not sheets of metal.  How will you attach the wire or metal?</a:t>
            </a:r>
            <a:endParaRPr lang="en-US" sz="2400" b="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 Objects</a:t>
            </a:r>
            <a:endParaRPr lang="en-US" dirty="0"/>
          </a:p>
        </p:txBody>
      </p:sp>
      <p:pic>
        <p:nvPicPr>
          <p:cNvPr id="4" name="Content Placeholder 3" descr="7f1678a99e0493c20faa3e16de01c1c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9858" r="-49858"/>
          <a:stretch>
            <a:fillRect/>
          </a:stretch>
        </p:blipFill>
        <p:spPr>
          <a:xfrm>
            <a:off x="3694407" y="1785241"/>
            <a:ext cx="5428833" cy="3196638"/>
          </a:xfrm>
        </p:spPr>
      </p:pic>
      <p:pic>
        <p:nvPicPr>
          <p:cNvPr id="5" name="Picture 4" descr="107dc62b6b940cb01c1b62ed7be9787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720" y="1785241"/>
            <a:ext cx="2169147" cy="31966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0444" y="5363534"/>
            <a:ext cx="847783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Arial"/>
              </a:rPr>
              <a:t>What objects are the above images made from?</a:t>
            </a:r>
          </a:p>
          <a:p>
            <a:pPr algn="ctr"/>
            <a:r>
              <a:rPr lang="en-US" sz="2200" b="1" dirty="0" smtClean="0">
                <a:latin typeface="Arial"/>
              </a:rPr>
              <a:t>Notice the craftsmanship (How neatly they were constructed)!</a:t>
            </a:r>
            <a:endParaRPr lang="en-US" sz="2200" b="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Could you use clay?</a:t>
            </a:r>
            <a:endParaRPr lang="en-US" dirty="0"/>
          </a:p>
        </p:txBody>
      </p:sp>
      <p:pic>
        <p:nvPicPr>
          <p:cNvPr id="4" name="Content Placeholder 3" descr="df48944feaf4089485110bbba92e310d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2377" r="-32377"/>
          <a:stretch>
            <a:fillRect/>
          </a:stretch>
        </p:blipFill>
        <p:spPr>
          <a:xfrm>
            <a:off x="-488644" y="1969286"/>
            <a:ext cx="6018244" cy="3543699"/>
          </a:xfrm>
        </p:spPr>
      </p:pic>
      <p:sp>
        <p:nvSpPr>
          <p:cNvPr id="5" name="TextBox 4"/>
          <p:cNvSpPr txBox="1"/>
          <p:nvPr/>
        </p:nvSpPr>
        <p:spPr>
          <a:xfrm>
            <a:off x="4774870" y="2061304"/>
            <a:ext cx="40608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/>
              </a:rPr>
              <a:t>* There’s one BIG issue with clay.</a:t>
            </a:r>
          </a:p>
          <a:p>
            <a:endParaRPr lang="en-US" sz="2400" b="1" dirty="0" smtClean="0">
              <a:latin typeface="Arial"/>
            </a:endParaRPr>
          </a:p>
          <a:p>
            <a:pPr>
              <a:buFontTx/>
              <a:buChar char="•"/>
            </a:pPr>
            <a:r>
              <a:rPr lang="en-US" sz="2400" b="1" dirty="0" smtClean="0">
                <a:latin typeface="Arial"/>
              </a:rPr>
              <a:t>It needs </a:t>
            </a:r>
            <a:r>
              <a:rPr lang="en-US" sz="2400" b="1" dirty="0" smtClean="0">
                <a:latin typeface="Arial"/>
              </a:rPr>
              <a:t>to be sculpted, then fired, then finished.</a:t>
            </a:r>
            <a:r>
              <a:rPr lang="en-US" sz="2400" b="1" dirty="0" smtClean="0">
                <a:latin typeface="Arial"/>
              </a:rPr>
              <a:t> </a:t>
            </a:r>
          </a:p>
          <a:p>
            <a:r>
              <a:rPr lang="en-US" sz="2400" b="1" dirty="0" smtClean="0">
                <a:latin typeface="Arial"/>
              </a:rPr>
              <a:t> </a:t>
            </a:r>
            <a:r>
              <a:rPr lang="en-US" sz="2400" b="1" dirty="0" smtClean="0">
                <a:latin typeface="Arial"/>
              </a:rPr>
              <a:t>A </a:t>
            </a:r>
            <a:r>
              <a:rPr lang="en-US" sz="2400" b="1" dirty="0" smtClean="0">
                <a:latin typeface="Arial"/>
              </a:rPr>
              <a:t>very long process!</a:t>
            </a:r>
          </a:p>
          <a:p>
            <a:endParaRPr lang="en-US" sz="2400" b="1" dirty="0" smtClean="0">
              <a:latin typeface="Arial"/>
            </a:endParaRPr>
          </a:p>
          <a:p>
            <a:r>
              <a:rPr lang="en-US" sz="2400" b="1" dirty="0" smtClean="0">
                <a:latin typeface="Arial"/>
              </a:rPr>
              <a:t>* It can also break easily before its fired!!</a:t>
            </a:r>
            <a:endParaRPr lang="en-US" sz="2400" b="1" dirty="0"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6561" y="5742214"/>
            <a:ext cx="8449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Futura Medium"/>
              </a:rPr>
              <a:t>How about air dry clay or </a:t>
            </a:r>
            <a:r>
              <a:rPr lang="en-US" sz="28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Futura Medium"/>
              </a:rPr>
              <a:t>Crayola</a:t>
            </a:r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Futura Medium"/>
              </a:rPr>
              <a:t> Model Magic? </a:t>
            </a:r>
            <a:endParaRPr lang="en-US" sz="2800" b="1" dirty="0">
              <a:solidFill>
                <a:schemeClr val="accent3">
                  <a:lumMod val="60000"/>
                  <a:lumOff val="40000"/>
                </a:schemeClr>
              </a:solidFill>
              <a:latin typeface="Futura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Possibilities are Endless!!</a:t>
            </a:r>
            <a:endParaRPr lang="en-US" dirty="0"/>
          </a:p>
        </p:txBody>
      </p:sp>
      <p:pic>
        <p:nvPicPr>
          <p:cNvPr id="5" name="Content Placeholder 4" descr="83040ff937246a0432f7844a142f5fd5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4245" r="-3424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it a decent size…</a:t>
            </a:r>
            <a:endParaRPr lang="en-US" dirty="0"/>
          </a:p>
        </p:txBody>
      </p:sp>
      <p:pic>
        <p:nvPicPr>
          <p:cNvPr id="4" name="Content Placeholder 3" descr="558ea56d7592bf35e81715645ec2e057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7387" r="-77387"/>
          <a:stretch>
            <a:fillRect/>
          </a:stretch>
        </p:blipFill>
        <p:spPr>
          <a:xfrm>
            <a:off x="-1056542" y="1968292"/>
            <a:ext cx="6939253" cy="4086012"/>
          </a:xfrm>
        </p:spPr>
      </p:pic>
      <p:sp>
        <p:nvSpPr>
          <p:cNvPr id="5" name="TextBox 4"/>
          <p:cNvSpPr txBox="1"/>
          <p:nvPr/>
        </p:nvSpPr>
        <p:spPr>
          <a:xfrm>
            <a:off x="4270575" y="2190137"/>
            <a:ext cx="487342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/>
              </a:rPr>
              <a:t>Nothing too small!</a:t>
            </a:r>
            <a:endParaRPr lang="en-US" sz="3200" dirty="0">
              <a:latin typeface="Arial Black"/>
            </a:endParaRPr>
          </a:p>
        </p:txBody>
      </p:sp>
      <p:pic>
        <p:nvPicPr>
          <p:cNvPr id="6" name="Picture 5" descr="c9610f333aea85580b456f5408ee418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628" y="3257607"/>
            <a:ext cx="2796697" cy="2796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hibit">
  <a:themeElements>
    <a:clrScheme name="Exhibit">
      <a:dk1>
        <a:sysClr val="windowText" lastClr="000000"/>
      </a:dk1>
      <a:lt1>
        <a:sysClr val="window" lastClr="FFFFFF"/>
      </a:lt1>
      <a:dk2>
        <a:srgbClr val="1C3264"/>
      </a:dk2>
      <a:lt2>
        <a:srgbClr val="CCCCCC"/>
      </a:lt2>
      <a:accent1>
        <a:srgbClr val="3399FF"/>
      </a:accent1>
      <a:accent2>
        <a:srgbClr val="69FFFF"/>
      </a:accent2>
      <a:accent3>
        <a:srgbClr val="CCFF33"/>
      </a:accent3>
      <a:accent4>
        <a:srgbClr val="3333FF"/>
      </a:accent4>
      <a:accent5>
        <a:srgbClr val="9933FF"/>
      </a:accent5>
      <a:accent6>
        <a:srgbClr val="FF33FF"/>
      </a:accent6>
      <a:hlink>
        <a:srgbClr val="6699FF"/>
      </a:hlink>
      <a:folHlink>
        <a:srgbClr val="9999CC"/>
      </a:folHlink>
    </a:clrScheme>
    <a:fontScheme name="Exhibit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Exhibi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0000"/>
                <a:satMod val="110000"/>
                <a:lumMod val="70000"/>
              </a:schemeClr>
            </a:gs>
            <a:gs pos="50000">
              <a:schemeClr val="phClr">
                <a:tint val="80000"/>
                <a:satMod val="135000"/>
              </a:schemeClr>
            </a:gs>
            <a:gs pos="100000">
              <a:schemeClr val="phClr">
                <a:tint val="3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10000"/>
                <a:lumMod val="70000"/>
              </a:schemeClr>
            </a:gs>
            <a:gs pos="65000">
              <a:schemeClr val="phClr">
                <a:shade val="90000"/>
                <a:satMod val="200000"/>
                <a:lumMod val="110000"/>
              </a:schemeClr>
            </a:gs>
            <a:gs pos="100000">
              <a:schemeClr val="phClr">
                <a:tint val="90000"/>
                <a:shade val="100000"/>
                <a:satMod val="250000"/>
                <a:lumMod val="150000"/>
              </a:schemeClr>
            </a:gs>
          </a:gsLst>
          <a:lin ang="16200000" scaled="1"/>
        </a:gradFill>
      </a:fillStyleLst>
      <a:lnStyleLst>
        <a:ln w="31750" cap="flat" cmpd="sng" algn="ctr">
          <a:solidFill>
            <a:schemeClr val="phClr"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alpha val="95000"/>
            </a:schemeClr>
          </a:solidFill>
          <a:prstDash val="solid"/>
        </a:ln>
        <a:ln w="50800" cap="flat" cmpd="sng" algn="ctr">
          <a:solidFill>
            <a:schemeClr val="phClr">
              <a:alpha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5000" endPos="15000" dist="50800" dir="5400000" sy="-100000" rotWithShape="0"/>
          </a:effectLst>
        </a:effectStyle>
        <a:effectStyle>
          <a:effectLst>
            <a:innerShdw blurRad="76200" dist="25400" dir="5400000">
              <a:srgbClr val="FFFFFF">
                <a:alpha val="50000"/>
              </a:srgbClr>
            </a:innerShdw>
            <a:outerShdw blurRad="254000" dist="254000" dir="5400000" sx="90000" sy="-30000" rotWithShape="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  <a:lumMod val="30000"/>
              </a:schemeClr>
              <a:schemeClr val="phClr">
                <a:tint val="70000"/>
                <a:satMod val="500000"/>
                <a:lumMod val="5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Exhibit.thmx</Template>
  <TotalTime>125</TotalTime>
  <Words>350</Words>
  <Application>Microsoft Macintosh PowerPoint</Application>
  <PresentationFormat>On-screen Show (4:3)</PresentationFormat>
  <Paragraphs>46</Paragraphs>
  <Slides>13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Exhibit</vt:lpstr>
      <vt:lpstr>Creative Clocks</vt:lpstr>
      <vt:lpstr>Your Task…</vt:lpstr>
      <vt:lpstr>You are given the clock mechanism….</vt:lpstr>
      <vt:lpstr>What can I use?</vt:lpstr>
      <vt:lpstr>Metal / Wire</vt:lpstr>
      <vt:lpstr>Found Objects</vt:lpstr>
      <vt:lpstr>Could you use clay?</vt:lpstr>
      <vt:lpstr>The Possibilities are Endless!!</vt:lpstr>
      <vt:lpstr>Make it a decent size…</vt:lpstr>
      <vt:lpstr>Other Things to Think About…</vt:lpstr>
      <vt:lpstr>Where to start?</vt:lpstr>
      <vt:lpstr>Still Stuck?</vt:lpstr>
      <vt:lpstr>How are You Graded?</vt:lpstr>
    </vt:vector>
  </TitlesOfParts>
  <Company>Collegium Charter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Creative Clocks</dc:title>
  <dc:creator>jason springer</dc:creator>
  <cp:lastModifiedBy>jason springer</cp:lastModifiedBy>
  <cp:revision>15</cp:revision>
  <dcterms:created xsi:type="dcterms:W3CDTF">2014-05-15T13:28:12Z</dcterms:created>
  <dcterms:modified xsi:type="dcterms:W3CDTF">2014-05-15T13:35:30Z</dcterms:modified>
</cp:coreProperties>
</file>